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52"/>
  </p:notesMasterIdLst>
  <p:sldIdLst>
    <p:sldId id="256" r:id="rId2"/>
    <p:sldId id="257" r:id="rId3"/>
    <p:sldId id="259" r:id="rId4"/>
    <p:sldId id="311" r:id="rId5"/>
    <p:sldId id="312" r:id="rId6"/>
    <p:sldId id="341" r:id="rId7"/>
    <p:sldId id="307" r:id="rId8"/>
    <p:sldId id="306" r:id="rId9"/>
    <p:sldId id="275" r:id="rId10"/>
    <p:sldId id="303" r:id="rId11"/>
    <p:sldId id="281" r:id="rId12"/>
    <p:sldId id="309" r:id="rId13"/>
    <p:sldId id="308" r:id="rId14"/>
    <p:sldId id="315" r:id="rId15"/>
    <p:sldId id="268" r:id="rId16"/>
    <p:sldId id="279" r:id="rId17"/>
    <p:sldId id="314" r:id="rId18"/>
    <p:sldId id="282" r:id="rId19"/>
    <p:sldId id="277" r:id="rId20"/>
    <p:sldId id="278" r:id="rId21"/>
    <p:sldId id="313" r:id="rId22"/>
    <p:sldId id="273" r:id="rId23"/>
    <p:sldId id="317" r:id="rId24"/>
    <p:sldId id="318" r:id="rId25"/>
    <p:sldId id="284" r:id="rId26"/>
    <p:sldId id="316" r:id="rId27"/>
    <p:sldId id="319" r:id="rId28"/>
    <p:sldId id="320" r:id="rId29"/>
    <p:sldId id="287" r:id="rId30"/>
    <p:sldId id="324" r:id="rId31"/>
    <p:sldId id="334" r:id="rId32"/>
    <p:sldId id="335" r:id="rId33"/>
    <p:sldId id="291" r:id="rId34"/>
    <p:sldId id="325" r:id="rId35"/>
    <p:sldId id="328" r:id="rId36"/>
    <p:sldId id="329" r:id="rId37"/>
    <p:sldId id="330" r:id="rId38"/>
    <p:sldId id="326" r:id="rId39"/>
    <p:sldId id="327" r:id="rId40"/>
    <p:sldId id="332" r:id="rId41"/>
    <p:sldId id="333" r:id="rId42"/>
    <p:sldId id="331" r:id="rId43"/>
    <p:sldId id="336" r:id="rId44"/>
    <p:sldId id="288" r:id="rId45"/>
    <p:sldId id="338" r:id="rId46"/>
    <p:sldId id="337" r:id="rId47"/>
    <p:sldId id="340" r:id="rId48"/>
    <p:sldId id="342" r:id="rId49"/>
    <p:sldId id="339" r:id="rId50"/>
    <p:sldId id="29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1"/>
    <p:restoredTop sz="81731" autoAdjust="0"/>
  </p:normalViewPr>
  <p:slideViewPr>
    <p:cSldViewPr snapToGrid="0" snapToObjects="1">
      <p:cViewPr varScale="1">
        <p:scale>
          <a:sx n="102" d="100"/>
          <a:sy n="102" d="100"/>
        </p:scale>
        <p:origin x="10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</a:t>
            </a:r>
            <a:r>
              <a:rPr lang="en-US" baseline="0" dirty="0"/>
              <a:t> SNP chips are capturing less of the causal variants in trait B (e.g. rare variants, under selection)</a:t>
            </a:r>
          </a:p>
          <a:p>
            <a:r>
              <a:rPr lang="en-US" baseline="0" dirty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that larger chromosomes explain more variance: consistent with infinitesimal model.</a:t>
            </a:r>
          </a:p>
          <a:p>
            <a:endParaRPr lang="en-US" dirty="0"/>
          </a:p>
          <a:p>
            <a:r>
              <a:rPr lang="en-US" dirty="0"/>
              <a:t>Also note that sometimes there is a huge effect somewhere, e.g. </a:t>
            </a:r>
            <a:r>
              <a:rPr lang="en-US" dirty="0" err="1"/>
              <a:t>chr</a:t>
            </a:r>
            <a:r>
              <a:rPr lang="en-US" dirty="0"/>
              <a:t> 9 for </a:t>
            </a:r>
            <a:r>
              <a:rPr lang="en-US" dirty="0" err="1"/>
              <a:t>vWF</a:t>
            </a:r>
            <a:r>
              <a:rPr lang="en-US" dirty="0"/>
              <a:t> or</a:t>
            </a:r>
            <a:r>
              <a:rPr lang="en-US" baseline="0" dirty="0"/>
              <a:t> </a:t>
            </a:r>
            <a:r>
              <a:rPr lang="en-US" baseline="0" dirty="0" err="1"/>
              <a:t>chr</a:t>
            </a:r>
            <a:r>
              <a:rPr lang="en-US" baseline="0" dirty="0"/>
              <a:t> 6 for </a:t>
            </a:r>
            <a:r>
              <a:rPr lang="en-US" baseline="0" dirty="0" err="1"/>
              <a:t>Qti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this is very powerful </a:t>
            </a:r>
            <a:r>
              <a:rPr lang="mr-IN" dirty="0"/>
              <a:t>–</a:t>
            </a:r>
            <a:r>
              <a:rPr lang="en-US" dirty="0"/>
              <a:t> doing</a:t>
            </a:r>
            <a:r>
              <a:rPr lang="en-US" baseline="0" dirty="0"/>
              <a:t> this with individual level data would be extremely challenging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4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Segments</a:t>
            </a:r>
            <a:r>
              <a:rPr lang="en-US" baseline="0" dirty="0"/>
              <a:t> of DNA are passed on and we can define total genomic sharing as the proportion of total DNA that two individuals share that is identical by descent. </a:t>
            </a:r>
          </a:p>
          <a:p>
            <a:r>
              <a:rPr lang="en-US" baseline="0" dirty="0"/>
              <a:t>The expected values are shown in the table.</a:t>
            </a:r>
          </a:p>
          <a:p>
            <a:r>
              <a:rPr lang="en-US" baseline="0" dirty="0"/>
              <a:t>Notice – it’s kind of arbitrary where we decide to stop and end up just giving a value of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explain</a:t>
            </a:r>
            <a:r>
              <a:rPr lang="en-US" baseline="0" dirty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common environmental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1:</a:t>
            </a:r>
            <a:r>
              <a:rPr lang="en-US" baseline="0" dirty="0"/>
              <a:t> Why </a:t>
            </a:r>
            <a:r>
              <a:rPr lang="en-US" baseline="0" dirty="0" err="1"/>
              <a:t>normalise</a:t>
            </a:r>
            <a:r>
              <a:rPr lang="en-US" baseline="0" dirty="0"/>
              <a:t>?</a:t>
            </a:r>
          </a:p>
          <a:p>
            <a:endParaRPr lang="en-US" baseline="0" dirty="0"/>
          </a:p>
          <a:p>
            <a:r>
              <a:rPr lang="en-US" baseline="0" dirty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/>
              <a:t>By </a:t>
            </a:r>
            <a:r>
              <a:rPr lang="en-US" baseline="0" dirty="0" err="1"/>
              <a:t>normalising</a:t>
            </a:r>
            <a:r>
              <a:rPr lang="en-US" baseline="0" dirty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explain</a:t>
            </a:r>
            <a:r>
              <a:rPr lang="en-US" baseline="0" dirty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Higher precision with closer relationships</a:t>
            </a:r>
          </a:p>
          <a:p>
            <a:pPr marL="228600" indent="-228600">
              <a:buAutoNum type="arabicPeriod"/>
            </a:pPr>
            <a:r>
              <a:rPr lang="en-US" dirty="0"/>
              <a:t>Higher precision when using actual</a:t>
            </a:r>
            <a:r>
              <a:rPr lang="en-US" baseline="0" dirty="0"/>
              <a:t> amount of genetic sharing compared to expected amount</a:t>
            </a:r>
          </a:p>
          <a:p>
            <a:pPr marL="228600" indent="-228600">
              <a:buAutoNum type="arabicPeriod"/>
            </a:pPr>
            <a:r>
              <a:rPr lang="en-US" baseline="0" dirty="0"/>
              <a:t>Higher precision when pedigree is more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segments of IBD</a:t>
            </a:r>
          </a:p>
          <a:p>
            <a:r>
              <a:rPr lang="en-US" dirty="0"/>
              <a:t>If</a:t>
            </a:r>
            <a:r>
              <a:rPr lang="en-US" baseline="0" dirty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2BE9-1214-6B40-9DA4-64BA80B0FF96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g.hemani@bristol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Whole genome approaches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Gibran Hemani</a:t>
            </a:r>
          </a:p>
          <a:p>
            <a:r>
              <a:rPr lang="en-US" sz="1800" dirty="0">
                <a:hlinkClick r:id="rId2"/>
              </a:rPr>
              <a:t>g.hemani@bristol.ac.uk</a:t>
            </a:r>
            <a:endParaRPr lang="en-US" sz="1800" dirty="0"/>
          </a:p>
          <a:p>
            <a:r>
              <a:rPr lang="en-US" sz="1800" dirty="0"/>
              <a:t>Epigenetic Epidemiology Short course 2018</a:t>
            </a:r>
          </a:p>
        </p:txBody>
      </p:sp>
      <p:pic>
        <p:nvPicPr>
          <p:cNvPr id="4" name="Picture 3" descr="uob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" y="5589240"/>
            <a:ext cx="3517900" cy="1016000"/>
          </a:xfrm>
          <a:prstGeom prst="rect">
            <a:avLst/>
          </a:prstGeom>
        </p:spPr>
      </p:pic>
      <p:pic>
        <p:nvPicPr>
          <p:cNvPr id="5" name="Picture 4" descr="ieu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0" y="5661248"/>
            <a:ext cx="2590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heritability</a:t>
            </a:r>
          </a:p>
        </p:txBody>
      </p:sp>
      <p:pic>
        <p:nvPicPr>
          <p:cNvPr id="4" name="Content Placeholder 3" descr="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67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GWAS going?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SNP chips use common tagging SNPs</a:t>
            </a:r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Question: How much of total heritability have we managed to capture using this technology?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Around 12 million common variants</a:t>
            </a:r>
          </a:p>
          <a:p>
            <a:pPr lvl="1"/>
            <a:r>
              <a:rPr lang="en-US" dirty="0"/>
              <a:t>SNP chips usually have fewer than 1 million</a:t>
            </a:r>
          </a:p>
          <a:p>
            <a:pPr lvl="1"/>
            <a:r>
              <a:rPr lang="en-US" dirty="0"/>
              <a:t>Estimated to capture at least 80% of genetic variation</a:t>
            </a:r>
          </a:p>
          <a:p>
            <a:pPr lvl="1"/>
            <a:endParaRPr lang="en-US" dirty="0"/>
          </a:p>
          <a:p>
            <a:r>
              <a:rPr lang="en-US" dirty="0"/>
              <a:t>Countless millions of rare variants</a:t>
            </a:r>
          </a:p>
          <a:p>
            <a:pPr lvl="1"/>
            <a:r>
              <a:rPr lang="en-US" dirty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360" y="2337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Can </a:t>
            </a:r>
            <a:r>
              <a:rPr lang="en-US"/>
              <a:t>we estimate how much of the phenotypic variance could be explained by all the measured SNPs on our SNP chips?</a:t>
            </a:r>
          </a:p>
        </p:txBody>
      </p:sp>
    </p:spTree>
    <p:extLst>
      <p:ext uri="{BB962C8B-B14F-4D97-AF65-F5344CB8AC3E}">
        <p14:creationId xmlns:p14="http://schemas.microsoft.com/office/powerpoint/2010/main" val="134094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Ideally would do something like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Akin to fitting all SNPs in a linear model where every SNP is assumed to have an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0560" y="5364480"/>
            <a:ext cx="718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 not possible </a:t>
            </a:r>
            <a:r>
              <a:rPr lang="mr-IN" dirty="0"/>
              <a:t>–</a:t>
            </a:r>
            <a:r>
              <a:rPr lang="en-US" dirty="0"/>
              <a:t> more parameters than samples</a:t>
            </a:r>
          </a:p>
        </p:txBody>
      </p:sp>
    </p:spTree>
    <p:extLst>
      <p:ext uri="{BB962C8B-B14F-4D97-AF65-F5344CB8AC3E}">
        <p14:creationId xmlns:p14="http://schemas.microsoft.com/office/powerpoint/2010/main" val="183416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would the genetic prediction accuracy from GWAS be if we had an infinite sample size?</a:t>
            </a:r>
          </a:p>
          <a:p>
            <a:endParaRPr lang="en-US" dirty="0"/>
          </a:p>
          <a:p>
            <a:r>
              <a:rPr lang="en-US" dirty="0"/>
              <a:t>Or in other words </a:t>
            </a:r>
            <a:r>
              <a:rPr lang="mr-IN" dirty="0"/>
              <a:t>–</a:t>
            </a:r>
            <a:r>
              <a:rPr lang="en-US" dirty="0"/>
              <a:t> what is the limit of SNP chip technology?</a:t>
            </a:r>
          </a:p>
          <a:p>
            <a:endParaRPr lang="en-US" dirty="0"/>
          </a:p>
          <a:p>
            <a:r>
              <a:rPr lang="en-US" dirty="0"/>
              <a:t>Or in other words </a:t>
            </a:r>
            <a:r>
              <a:rPr lang="mr-IN" dirty="0"/>
              <a:t>–</a:t>
            </a:r>
            <a:r>
              <a:rPr lang="en-US" dirty="0"/>
              <a:t> how much of the variance can be captured by all measured SNPs?</a:t>
            </a:r>
          </a:p>
          <a:p>
            <a:endParaRPr lang="en-US" dirty="0"/>
          </a:p>
          <a:p>
            <a:r>
              <a:rPr lang="en-US" dirty="0"/>
              <a:t>Which leads to </a:t>
            </a:r>
            <a:r>
              <a:rPr lang="mr-IN" dirty="0"/>
              <a:t>–</a:t>
            </a:r>
            <a:r>
              <a:rPr lang="en-US" dirty="0"/>
              <a:t> at what point might we have to abandon SNP chips and use sequencing?</a:t>
            </a:r>
          </a:p>
        </p:txBody>
      </p:sp>
    </p:spTree>
    <p:extLst>
      <p:ext uri="{BB962C8B-B14F-4D97-AF65-F5344CB8AC3E}">
        <p14:creationId xmlns:p14="http://schemas.microsoft.com/office/powerpoint/2010/main" val="97103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3987" y="922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Alternative to HE </a:t>
            </a:r>
            <a:r>
              <a:rPr lang="en-US" dirty="0" err="1"/>
              <a:t>reg</a:t>
            </a:r>
            <a:r>
              <a:rPr lang="en-US" dirty="0"/>
              <a:t>, mixed model approach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0.0   0.06   0.0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0.0   0.13   0.0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0.13   0.13     1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0.0   0.0   0.06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0.0   0.0   0.0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0.06   0.13   0.0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0.0   0.0   0.06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0      1      0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1      0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>
                <a:latin typeface="+mj-lt"/>
                <a:cs typeface="Arial" pitchFamily="34" charset="0"/>
              </a:rPr>
              <a:t>g</a:t>
            </a:r>
            <a:r>
              <a:rPr lang="en-GB" sz="2000" baseline="30000" dirty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>
                <a:latin typeface="+mj-lt"/>
                <a:cs typeface="Arial" pitchFamily="34" charset="0"/>
              </a:rPr>
              <a:t>e</a:t>
            </a:r>
            <a:r>
              <a:rPr lang="en-GB" sz="2000" baseline="30000" dirty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Phenotype 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Phen</a:t>
            </a:r>
            <a:r>
              <a:rPr lang="en-US" dirty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>
                <a:cs typeface="Arial" pitchFamily="34" charset="0"/>
              </a:rPr>
              <a:t>	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Genetic covariance matrix</a:t>
            </a:r>
          </a:p>
          <a:p>
            <a:r>
              <a:rPr lang="en-GB" dirty="0">
                <a:cs typeface="Arial" pitchFamily="34" charset="0"/>
              </a:rPr>
              <a:t>	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Residual error</a:t>
            </a:r>
          </a:p>
          <a:p>
            <a:endParaRPr lang="en-GB" dirty="0">
              <a:cs typeface="Arial" pitchFamily="34" charset="0"/>
            </a:endParaRPr>
          </a:p>
          <a:p>
            <a:r>
              <a:rPr lang="en-GB" dirty="0">
                <a:cs typeface="Arial" pitchFamily="34" charset="0"/>
              </a:rPr>
              <a:t>Then we can estimate h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/ (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+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052" y="624721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Kinship matrix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approach - more statistically powerful than HE regression</a:t>
            </a:r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Partition variance into covariates,</a:t>
            </a:r>
          </a:p>
          <a:p>
            <a:r>
              <a:rPr lang="en-US" dirty="0"/>
              <a:t>genetic effects and residuals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 REML to </a:t>
            </a:r>
            <a:r>
              <a:rPr lang="en-US" dirty="0" err="1"/>
              <a:t>maximise</a:t>
            </a:r>
            <a:r>
              <a:rPr lang="en-US" dirty="0"/>
              <a:t> likelihood for estimation of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and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60" y="25403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this help us estimate the proportion of the variance captured by the SNPs?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Use SNP data to estimate the kinships between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9056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SNPs: Identity by state (IBS)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1: Take all your SNPs and </a:t>
            </a:r>
            <a:r>
              <a:rPr lang="en-US" dirty="0" err="1"/>
              <a:t>normalise</a:t>
            </a:r>
            <a:r>
              <a:rPr lang="en-US" dirty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For each pair of individuals increase their score when they have the same genotype at a SNP, decrease it when they have a different genotype</a:t>
            </a:r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genetic data, </a:t>
            </a:r>
            <a:r>
              <a:rPr lang="en-US" b="1" i="1" dirty="0"/>
              <a:t>S</a:t>
            </a:r>
            <a:r>
              <a:rPr lang="en-US" dirty="0"/>
              <a:t> matrix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Scale each SNP to have mean 0, variance 1, </a:t>
            </a:r>
            <a:r>
              <a:rPr lang="en-US" b="1" i="1" dirty="0"/>
              <a:t>Z</a:t>
            </a:r>
            <a:r>
              <a:rPr lang="en-US" dirty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missing heritability</a:t>
            </a:r>
          </a:p>
          <a:p>
            <a:r>
              <a:rPr lang="en-US" dirty="0"/>
              <a:t>GCTA and the limits of GWAS</a:t>
            </a:r>
          </a:p>
          <a:p>
            <a:r>
              <a:rPr lang="en-US" dirty="0"/>
              <a:t>LD score regression</a:t>
            </a:r>
          </a:p>
          <a:p>
            <a:r>
              <a:rPr lang="en-US" dirty="0"/>
              <a:t>Genetic correlations</a:t>
            </a:r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Z</a:t>
            </a:r>
            <a:r>
              <a:rPr lang="en-US" dirty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genetic relationship matrix </a:t>
            </a:r>
          </a:p>
          <a:p>
            <a:r>
              <a:rPr lang="en-US" dirty="0"/>
              <a:t>(or kinship matrix):</a:t>
            </a:r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5831840"/>
            <a:ext cx="6532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creates a </a:t>
            </a:r>
            <a:r>
              <a:rPr lang="en-US" dirty="0" err="1"/>
              <a:t>NxN</a:t>
            </a:r>
            <a:r>
              <a:rPr lang="en-US" dirty="0"/>
              <a:t> symmetrical genetic relationship matrix (GRM).</a:t>
            </a:r>
          </a:p>
          <a:p>
            <a:r>
              <a:rPr lang="en-US" dirty="0"/>
              <a:t>This can be used as a kinship matrix in the mixed model approach. </a:t>
            </a:r>
            <a:r>
              <a:rPr lang="mr-IN" dirty="0"/>
              <a:t>–</a:t>
            </a:r>
            <a:r>
              <a:rPr lang="en-US" dirty="0"/>
              <a:t> Genomic REML</a:t>
            </a:r>
          </a:p>
        </p:txBody>
      </p:sp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Mixed model approach (</a:t>
            </a:r>
            <a:r>
              <a:rPr lang="en-US" dirty="0" err="1"/>
              <a:t>unrelateds</a:t>
            </a:r>
            <a:r>
              <a:rPr lang="en-US" dirty="0"/>
              <a:t>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0      1      0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1      0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1      0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1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>
                <a:latin typeface="+mj-lt"/>
                <a:cs typeface="Arial" pitchFamily="34" charset="0"/>
              </a:rPr>
              <a:t>g</a:t>
            </a:r>
            <a:r>
              <a:rPr lang="en-GB" sz="2000" baseline="30000" dirty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>
                <a:latin typeface="+mj-lt"/>
                <a:cs typeface="Arial" pitchFamily="34" charset="0"/>
              </a:rPr>
              <a:t>e</a:t>
            </a:r>
            <a:r>
              <a:rPr lang="en-GB" sz="2000" baseline="30000" dirty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Phenotype 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Phen</a:t>
            </a:r>
            <a:r>
              <a:rPr lang="en-US" dirty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>
                <a:cs typeface="Arial" pitchFamily="34" charset="0"/>
              </a:rPr>
              <a:t>	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Genetic covariance matrix</a:t>
            </a:r>
          </a:p>
          <a:p>
            <a:r>
              <a:rPr lang="en-GB" dirty="0">
                <a:cs typeface="Arial" pitchFamily="34" charset="0"/>
              </a:rPr>
              <a:t>	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Residual error</a:t>
            </a:r>
          </a:p>
          <a:p>
            <a:endParaRPr lang="en-GB" dirty="0">
              <a:cs typeface="Arial" pitchFamily="34" charset="0"/>
            </a:endParaRPr>
          </a:p>
          <a:p>
            <a:r>
              <a:rPr lang="en-GB" dirty="0">
                <a:cs typeface="Arial" pitchFamily="34" charset="0"/>
              </a:rPr>
              <a:t>Then we can estimate h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=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/ (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g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+ </a:t>
            </a:r>
            <a:r>
              <a:rPr lang="el-GR" dirty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5052" y="624721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Kinship matrix</a:t>
            </a:r>
          </a:p>
        </p:txBody>
      </p:sp>
    </p:spTree>
    <p:extLst>
      <p:ext uri="{BB962C8B-B14F-4D97-AF65-F5344CB8AC3E}">
        <p14:creationId xmlns:p14="http://schemas.microsoft.com/office/powerpoint/2010/main" val="1474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Precision of heritability estimates goes down when using unrelated samples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family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13360" y="6329680"/>
            <a:ext cx="861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Amongst </a:t>
            </a:r>
            <a:r>
              <a:rPr lang="en-US" dirty="0" err="1"/>
              <a:t>unrelateds</a:t>
            </a:r>
            <a:r>
              <a:rPr lang="en-US" dirty="0"/>
              <a:t> all kinships are close to 0, very low variance, which reduces power</a:t>
            </a:r>
          </a:p>
        </p:txBody>
      </p:sp>
    </p:spTree>
    <p:extLst>
      <p:ext uri="{BB962C8B-B14F-4D97-AF65-F5344CB8AC3E}">
        <p14:creationId xmlns:p14="http://schemas.microsoft.com/office/powerpoint/2010/main" val="143085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will “SNP heritability” compare to real heritability?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7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will “SNP heritability” compare to real heritability?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causal variants are not in LD with our observed SNPs then SNP heritability should be lower than real heritability</a:t>
            </a:r>
          </a:p>
        </p:txBody>
      </p:sp>
    </p:spTree>
    <p:extLst>
      <p:ext uri="{BB962C8B-B14F-4D97-AF65-F5344CB8AC3E}">
        <p14:creationId xmlns:p14="http://schemas.microsoft.com/office/powerpoint/2010/main" val="991466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individuals are unrelated…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074967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SNP heritability = proportion of phenotypic variance explained by all measured SNPs</a:t>
            </a:r>
          </a:p>
          <a:p>
            <a:endParaRPr lang="en-US" dirty="0"/>
          </a:p>
          <a:p>
            <a:r>
              <a:rPr lang="en-US" dirty="0"/>
              <a:t>But what if the causal variants are not in LD with the tag SNPs?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Slide courtesy of Doug Speed</a:t>
            </a:r>
          </a:p>
        </p:txBody>
      </p:sp>
      <p:pic>
        <p:nvPicPr>
          <p:cNvPr id="43" name="Content Placeholder 4" descr="tag snps.png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>
          <a:xfrm>
            <a:off x="2197509" y="1417638"/>
            <a:ext cx="4040188" cy="3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2"/>
          <p:cNvSpPr>
            <a:spLocks noGrp="1"/>
          </p:cNvSpPr>
          <p:nvPr>
            <p:ph type="title"/>
          </p:nvPr>
        </p:nvSpPr>
        <p:spPr>
          <a:xfrm>
            <a:off x="553021" y="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Distribution of allele frequencies</a:t>
            </a:r>
          </a:p>
        </p:txBody>
      </p:sp>
      <p:sp>
        <p:nvSpPr>
          <p:cNvPr id="18434" name="Text Placeholder 5"/>
          <p:cNvSpPr>
            <a:spLocks noGrp="1"/>
          </p:cNvSpPr>
          <p:nvPr>
            <p:ph type="body" idx="1"/>
          </p:nvPr>
        </p:nvSpPr>
        <p:spPr>
          <a:xfrm>
            <a:off x="456183" y="773014"/>
            <a:ext cx="4040188" cy="6397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SNP chip</a:t>
            </a:r>
          </a:p>
        </p:txBody>
      </p:sp>
      <p:pic>
        <p:nvPicPr>
          <p:cNvPr id="18435" name="Content Placeholder 4" descr="maf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>
          <a:xfrm>
            <a:off x="456183" y="1412776"/>
            <a:ext cx="4040188" cy="3951288"/>
          </a:xfrm>
        </p:spPr>
      </p:pic>
      <p:sp>
        <p:nvSpPr>
          <p:cNvPr id="18436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4008" y="773014"/>
            <a:ext cx="4041775" cy="6397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Sequence data</a:t>
            </a:r>
          </a:p>
        </p:txBody>
      </p:sp>
      <p:pic>
        <p:nvPicPr>
          <p:cNvPr id="18437" name="Content Placeholder 9" descr="Untitle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595"/>
          <a:stretch>
            <a:fillRect/>
          </a:stretch>
        </p:blipFill>
        <p:spPr>
          <a:xfrm>
            <a:off x="4644008" y="1412776"/>
            <a:ext cx="4041775" cy="3951288"/>
          </a:xfrm>
        </p:spPr>
      </p:pic>
    </p:spTree>
    <p:extLst>
      <p:ext uri="{BB962C8B-B14F-4D97-AF65-F5344CB8AC3E}">
        <p14:creationId xmlns:p14="http://schemas.microsoft.com/office/powerpoint/2010/main" val="384156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important are rare variants?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Common SNPs fail to tag rare variants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But a single rare variant unlikely to explain much variation</a:t>
            </a:r>
          </a:p>
        </p:txBody>
      </p:sp>
      <p:pic>
        <p:nvPicPr>
          <p:cNvPr id="7" name="Picture 3" descr="shork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 bwMode="auto">
          <a:xfrm>
            <a:off x="133791" y="2011907"/>
            <a:ext cx="4324283" cy="48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66664"/>
          <a:stretch/>
        </p:blipFill>
        <p:spPr>
          <a:xfrm>
            <a:off x="4497388" y="2454275"/>
            <a:ext cx="4038600" cy="1730022"/>
          </a:xfrm>
        </p:spPr>
      </p:pic>
      <p:sp>
        <p:nvSpPr>
          <p:cNvPr id="9" name="TextBox 8"/>
          <p:cNvSpPr txBox="1"/>
          <p:nvPr/>
        </p:nvSpPr>
        <p:spPr>
          <a:xfrm>
            <a:off x="6001632" y="2616741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Allele 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2523" y="3252963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Effect size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60521" y="2986073"/>
            <a:ext cx="846667" cy="393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2"/>
          </p:cNvCxnSpPr>
          <p:nvPr/>
        </p:nvCxnSpPr>
        <p:spPr>
          <a:xfrm flipH="1">
            <a:off x="6848299" y="2986073"/>
            <a:ext cx="239889" cy="393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398632" y="3577519"/>
            <a:ext cx="5023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47585" y="4428157"/>
            <a:ext cx="380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p(1-p) is small when p is small</a:t>
            </a:r>
          </a:p>
        </p:txBody>
      </p:sp>
    </p:spTree>
    <p:extLst>
      <p:ext uri="{BB962C8B-B14F-4D97-AF65-F5344CB8AC3E}">
        <p14:creationId xmlns:p14="http://schemas.microsoft.com/office/powerpoint/2010/main" val="193639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of h2 and SNP h2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1" y="1671638"/>
            <a:ext cx="8528338" cy="30934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72640" y="4870103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Typically SNP h</a:t>
            </a:r>
            <a:r>
              <a:rPr lang="en-US" baseline="30000" dirty="0"/>
              <a:t>2</a:t>
            </a:r>
            <a:r>
              <a:rPr lang="en-US" dirty="0"/>
              <a:t> is about 50% of ‘true’ h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dirty="0"/>
              <a:t>This tells us that the capacity of SNP chips used in general populations to map all genetic effects is good, but limited</a:t>
            </a:r>
          </a:p>
        </p:txBody>
      </p:sp>
    </p:spTree>
    <p:extLst>
      <p:ext uri="{BB962C8B-B14F-4D97-AF65-F5344CB8AC3E}">
        <p14:creationId xmlns:p14="http://schemas.microsoft.com/office/powerpoint/2010/main" val="100290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SNP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Suppose trait A and trait B both have h</a:t>
            </a:r>
            <a:r>
              <a:rPr lang="en-US" baseline="30000" dirty="0"/>
              <a:t>2</a:t>
            </a:r>
            <a:r>
              <a:rPr lang="en-US" dirty="0"/>
              <a:t> = 0.8 estimated from twin studies. We use unrelated individuals to estimate SNP h</a:t>
            </a:r>
            <a:r>
              <a:rPr lang="en-US" baseline="30000" dirty="0"/>
              <a:t>2</a:t>
            </a:r>
            <a:r>
              <a:rPr lang="en-US" dirty="0"/>
              <a:t> for each trait in the same population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Trait A has SNP h</a:t>
            </a:r>
            <a:r>
              <a:rPr lang="en-US" baseline="30000" dirty="0"/>
              <a:t>2</a:t>
            </a:r>
            <a:r>
              <a:rPr lang="en-US" dirty="0"/>
              <a:t> = 0.4</a:t>
            </a:r>
          </a:p>
          <a:p>
            <a:pPr lvl="1"/>
            <a:r>
              <a:rPr lang="en-US" dirty="0"/>
              <a:t>Trait B has SNP h</a:t>
            </a:r>
            <a:r>
              <a:rPr lang="en-US" baseline="30000" dirty="0"/>
              <a:t>2</a:t>
            </a:r>
            <a:r>
              <a:rPr lang="en-US" dirty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Family-based heritability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Segment of DNA shared by two or more people that has been inherited from a recent common ancestor without any intervening recombination</a:t>
            </a:r>
          </a:p>
        </p:txBody>
      </p:sp>
      <p:pic>
        <p:nvPicPr>
          <p:cNvPr id="7" name="Content Placeholder 6" descr="pedi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8" b="-14788"/>
          <a:stretch>
            <a:fillRect/>
          </a:stretch>
        </p:blipFill>
        <p:spPr/>
      </p:pic>
      <p:sp>
        <p:nvSpPr>
          <p:cNvPr id="10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3009" y="1676400"/>
            <a:ext cx="393192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Relatedness (or kinship) coefficients</a:t>
            </a:r>
          </a:p>
        </p:txBody>
      </p:sp>
      <p:pic>
        <p:nvPicPr>
          <p:cNvPr id="8" name="Picture 7" descr="reltab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9" y="2448560"/>
            <a:ext cx="3627677" cy="3424527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7219349" y="5282232"/>
            <a:ext cx="958765" cy="937745"/>
          </a:xfrm>
          <a:prstGeom prst="donut">
            <a:avLst>
              <a:gd name="adj" fmla="val 1098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version of GCTA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imputed data</a:t>
            </a:r>
          </a:p>
          <a:p>
            <a:pPr lvl="1"/>
            <a:r>
              <a:rPr lang="en-US" dirty="0"/>
              <a:t>Capturing almost all common genetic variation</a:t>
            </a:r>
          </a:p>
          <a:p>
            <a:pPr lvl="1"/>
            <a:r>
              <a:rPr lang="en-US" dirty="0"/>
              <a:t>Not capturing very large proportion of rare variation</a:t>
            </a:r>
          </a:p>
          <a:p>
            <a:r>
              <a:rPr lang="en-US" dirty="0"/>
              <a:t>Finds ‘negligible’ missing heritability</a:t>
            </a:r>
          </a:p>
          <a:p>
            <a:pPr lvl="1"/>
            <a:r>
              <a:rPr lang="en-US" dirty="0"/>
              <a:t>i.e. for height and BMI almost all the heritability can be explained by common variants</a:t>
            </a:r>
          </a:p>
          <a:p>
            <a:r>
              <a:rPr lang="en-US" dirty="0"/>
              <a:t>This approach requires very large imputed sample sizes e.g. 35k+</a:t>
            </a:r>
          </a:p>
        </p:txBody>
      </p:sp>
    </p:spTree>
    <p:extLst>
      <p:ext uri="{BB962C8B-B14F-4D97-AF65-F5344CB8AC3E}">
        <p14:creationId xmlns:p14="http://schemas.microsoft.com/office/powerpoint/2010/main" val="64830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partitioning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/>
              <a:t>Two partitions to compare genic </a:t>
            </a:r>
            <a:r>
              <a:rPr lang="en-US" dirty="0" err="1"/>
              <a:t>vs</a:t>
            </a:r>
            <a:r>
              <a:rPr lang="en-US" dirty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5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Genome partitioning: polygenic model</a:t>
            </a:r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Height </a:t>
            </a:r>
          </a:p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Yang et al 2012</a:t>
            </a:r>
          </a:p>
        </p:txBody>
      </p:sp>
    </p:spTree>
    <p:extLst>
      <p:ext uri="{BB962C8B-B14F-4D97-AF65-F5344CB8AC3E}">
        <p14:creationId xmlns:p14="http://schemas.microsoft.com/office/powerpoint/2010/main" val="57536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models for GWAS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/>
              <a:t>There now exist many fast implementations for this</a:t>
            </a:r>
          </a:p>
          <a:p>
            <a:pPr lvl="1"/>
            <a:r>
              <a:rPr lang="en-US" dirty="0" err="1"/>
              <a:t>FaSTLMM</a:t>
            </a:r>
            <a:endParaRPr lang="en-US" dirty="0"/>
          </a:p>
          <a:p>
            <a:pPr lvl="1"/>
            <a:r>
              <a:rPr lang="en-US" dirty="0" err="1"/>
              <a:t>GenABEL</a:t>
            </a:r>
            <a:endParaRPr lang="en-US" dirty="0"/>
          </a:p>
          <a:p>
            <a:pPr lvl="1"/>
            <a:r>
              <a:rPr lang="en-US" dirty="0"/>
              <a:t>GEMMA</a:t>
            </a:r>
          </a:p>
          <a:p>
            <a:pPr lvl="1"/>
            <a:r>
              <a:rPr lang="en-US" dirty="0"/>
              <a:t>EMMAX</a:t>
            </a:r>
          </a:p>
          <a:p>
            <a:pPr lvl="1"/>
            <a:r>
              <a:rPr lang="en-US" dirty="0"/>
              <a:t>GCTA</a:t>
            </a:r>
          </a:p>
          <a:p>
            <a:pPr lvl="1"/>
            <a:r>
              <a:rPr lang="en-US" dirty="0" err="1"/>
              <a:t>BoltLMM</a:t>
            </a:r>
            <a:r>
              <a:rPr lang="en-US" dirty="0"/>
              <a:t> (fastest)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7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63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GWAS uses larger sample sizes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power to detect small biological effects</a:t>
            </a:r>
          </a:p>
          <a:p>
            <a:endParaRPr lang="en-US" dirty="0"/>
          </a:p>
          <a:p>
            <a:r>
              <a:rPr lang="en-US" dirty="0"/>
              <a:t>But also more power to detect effects of subtle population stratification</a:t>
            </a:r>
          </a:p>
          <a:p>
            <a:pPr lvl="0"/>
            <a:r>
              <a:rPr lang="en-US" dirty="0"/>
              <a:t>Q-Q plot from schizophrenia GWAS </a:t>
            </a:r>
            <a:r>
              <a:rPr lang="mr-IN" dirty="0"/>
              <a:t>–</a:t>
            </a:r>
            <a:r>
              <a:rPr lang="en-US" dirty="0"/>
              <a:t> biological or technical inflation?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744503"/>
            <a:ext cx="4565534" cy="42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4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stratification induces 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20" y="1307140"/>
            <a:ext cx="6896100" cy="5177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" y="1307140"/>
            <a:ext cx="1899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populations (A and B) diverged from a common ancestor</a:t>
            </a:r>
          </a:p>
          <a:p>
            <a:endParaRPr lang="en-US" dirty="0"/>
          </a:p>
          <a:p>
            <a:r>
              <a:rPr lang="en-US" dirty="0"/>
              <a:t>Allele frequencies are systematically different between those two populations</a:t>
            </a:r>
          </a:p>
          <a:p>
            <a:endParaRPr lang="en-US" dirty="0"/>
          </a:p>
          <a:p>
            <a:r>
              <a:rPr lang="en-US" dirty="0"/>
              <a:t>Combining populations A and B will induce correlations between SNPs across the genome</a:t>
            </a:r>
          </a:p>
        </p:txBody>
      </p:sp>
    </p:spTree>
    <p:extLst>
      <p:ext uri="{BB962C8B-B14F-4D97-AF65-F5344CB8AC3E}">
        <p14:creationId xmlns:p14="http://schemas.microsoft.com/office/powerpoint/2010/main" val="209317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92417" cy="6858000"/>
          </a:xfrm>
          <a:custGeom>
            <a:avLst/>
            <a:gdLst>
              <a:gd name="connsiteX0" fmla="*/ 0 w 7856556"/>
              <a:gd name="connsiteY0" fmla="*/ 0 h 6858000"/>
              <a:gd name="connsiteX1" fmla="*/ 4680402 w 7856556"/>
              <a:gd name="connsiteY1" fmla="*/ 0 h 6858000"/>
              <a:gd name="connsiteX2" fmla="*/ 7856556 w 7856556"/>
              <a:gd name="connsiteY2" fmla="*/ 6858000 h 6858000"/>
              <a:gd name="connsiteX3" fmla="*/ 0 w 785655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6556" h="6858000">
                <a:moveTo>
                  <a:pt x="0" y="0"/>
                </a:moveTo>
                <a:lnTo>
                  <a:pt x="4680402" y="0"/>
                </a:lnTo>
                <a:lnTo>
                  <a:pt x="78565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Freeform: Shap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47" y="0"/>
            <a:ext cx="5544886" cy="6858000"/>
          </a:xfrm>
          <a:custGeom>
            <a:avLst/>
            <a:gdLst>
              <a:gd name="connsiteX0" fmla="*/ 0 w 7393181"/>
              <a:gd name="connsiteY0" fmla="*/ 0 h 6858000"/>
              <a:gd name="connsiteX1" fmla="*/ 4217027 w 7393181"/>
              <a:gd name="connsiteY1" fmla="*/ 0 h 6858000"/>
              <a:gd name="connsiteX2" fmla="*/ 7393181 w 7393181"/>
              <a:gd name="connsiteY2" fmla="*/ 6858000 h 6858000"/>
              <a:gd name="connsiteX3" fmla="*/ 0 w 73931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181" h="6858000">
                <a:moveTo>
                  <a:pt x="0" y="0"/>
                </a:moveTo>
                <a:lnTo>
                  <a:pt x="4217027" y="0"/>
                </a:lnTo>
                <a:lnTo>
                  <a:pt x="73931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4946" y="643468"/>
            <a:ext cx="3164081" cy="366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4311967"/>
            <a:ext cx="3931920" cy="18509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70000"/>
              </a:lnSpc>
            </a:pPr>
            <a:r>
              <a:rPr lang="en-US" sz="3700">
                <a:solidFill>
                  <a:schemeClr val="bg1"/>
                </a:solidFill>
              </a:rPr>
              <a:t>Consequences of population stratification in LD score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5" y="1485900"/>
            <a:ext cx="3283676" cy="2826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Allele frequencies predict population structure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Differences in disease prevalence between populations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Every SNP will be slightly associated with the disease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Finally, every pair of SNPs has slightly elevated LD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The intercept of LD score regression will increase, with the slope staying the same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2417" y="4683760"/>
            <a:ext cx="2895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 score regression separates biological genetic effects from technical affects due to population stratification</a:t>
            </a:r>
          </a:p>
        </p:txBody>
      </p:sp>
    </p:spTree>
    <p:extLst>
      <p:ext uri="{BB962C8B-B14F-4D97-AF65-F5344CB8AC3E}">
        <p14:creationId xmlns:p14="http://schemas.microsoft.com/office/powerpoint/2010/main" val="3641537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</a:t>
            </a:r>
          </a:p>
        </p:txBody>
      </p:sp>
      <p:pic>
        <p:nvPicPr>
          <p:cNvPr id="6" name="Content Placeholder 4" descr="tag snp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89" b="-3778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every SNP has a random effect</a:t>
            </a:r>
          </a:p>
          <a:p>
            <a:r>
              <a:rPr lang="en-US" dirty="0"/>
              <a:t>In GWAS, a SNP with high LD would have larger effects because they would be the combined influence of their own effect and those that are correlated with them</a:t>
            </a:r>
          </a:p>
        </p:txBody>
      </p:sp>
    </p:spTree>
    <p:extLst>
      <p:ext uri="{BB962C8B-B14F-4D97-AF65-F5344CB8AC3E}">
        <p14:creationId xmlns:p14="http://schemas.microsoft.com/office/powerpoint/2010/main" val="280469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score regression</a:t>
            </a:r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Plot ‘LD score’ (average R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dirty="0" err="1"/>
              <a:t>vs</a:t>
            </a:r>
            <a:r>
              <a:rPr lang="en-US" dirty="0"/>
              <a:t> GWAS test statistic</a:t>
            </a:r>
          </a:p>
          <a:p>
            <a:r>
              <a:rPr lang="en-US" dirty="0"/>
              <a:t>Slope = SNP heritability</a:t>
            </a:r>
          </a:p>
          <a:p>
            <a:endParaRPr lang="en-US" dirty="0"/>
          </a:p>
          <a:p>
            <a:r>
              <a:rPr lang="en-US" dirty="0"/>
              <a:t>Heritability can be estimated using just GWAS summary statistics</a:t>
            </a:r>
          </a:p>
          <a:p>
            <a:endParaRPr lang="en-US" dirty="0"/>
          </a:p>
          <a:p>
            <a:r>
              <a:rPr lang="en-US" dirty="0"/>
              <a:t>But another utility also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related individuals to estimate heritability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511040" y="2606040"/>
          <a:ext cx="4292600" cy="297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Relationship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Genetic similarity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ID1 phenotype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ID2 phenotype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(Phenotypic difference)</a:t>
                      </a:r>
                      <a:r>
                        <a:rPr lang="en-US" sz="1200" baseline="30000" dirty="0"/>
                        <a:t>2</a:t>
                      </a:r>
                      <a:endParaRPr lang="en-US" sz="1200" dirty="0"/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Parent-offspring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Siblings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Grandparent-grandchild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0.25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26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First cousins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0.125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29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MZ</a:t>
                      </a:r>
                      <a:r>
                        <a:rPr lang="en-US" sz="1400" baseline="0" dirty="0"/>
                        <a:t> Twins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Unrelated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Content Placeholder 7" descr="566Pu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6" b="-28666"/>
          <a:stretch>
            <a:fillRect/>
          </a:stretch>
        </p:blipFill>
        <p:spPr>
          <a:xfrm>
            <a:off x="360680" y="1600200"/>
            <a:ext cx="4038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4511040" y="2131814"/>
            <a:ext cx="35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Tabulating data from the family tree</a:t>
            </a:r>
          </a:p>
        </p:txBody>
      </p:sp>
    </p:spTree>
    <p:extLst>
      <p:ext uri="{BB962C8B-B14F-4D97-AF65-F5344CB8AC3E}">
        <p14:creationId xmlns:p14="http://schemas.microsoft.com/office/powerpoint/2010/main" val="275243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480" y="2661920"/>
            <a:ext cx="7518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Alternatively…</a:t>
            </a:r>
          </a:p>
          <a:p>
            <a:endParaRPr lang="en-US" dirty="0"/>
          </a:p>
          <a:p>
            <a:r>
              <a:rPr lang="en-US" dirty="0"/>
              <a:t>We can also learn about heritability based on how well we can predict a trait using polygenic risk scores</a:t>
            </a:r>
          </a:p>
        </p:txBody>
      </p:sp>
    </p:spTree>
    <p:extLst>
      <p:ext uri="{BB962C8B-B14F-4D97-AF65-F5344CB8AC3E}">
        <p14:creationId xmlns:p14="http://schemas.microsoft.com/office/powerpoint/2010/main" val="573734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AVENGEME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an allele score based on GWAS results</a:t>
            </a:r>
          </a:p>
          <a:p>
            <a:r>
              <a:rPr lang="en-US" dirty="0"/>
              <a:t>Calculate the prediction accuracy of the allele score in an independent sample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SNP h2 can be inferred depending on:</a:t>
            </a:r>
          </a:p>
          <a:p>
            <a:pPr lvl="1"/>
            <a:r>
              <a:rPr lang="en-US" dirty="0"/>
              <a:t>Training sample size</a:t>
            </a:r>
          </a:p>
          <a:p>
            <a:pPr lvl="1"/>
            <a:r>
              <a:rPr lang="en-US" dirty="0"/>
              <a:t>Testing sample size</a:t>
            </a:r>
          </a:p>
          <a:p>
            <a:pPr lvl="1"/>
            <a:r>
              <a:rPr lang="en-US" dirty="0"/>
              <a:t>Correlation between PRS and test trait</a:t>
            </a:r>
          </a:p>
          <a:p>
            <a:pPr lvl="1"/>
            <a:r>
              <a:rPr lang="en-US" dirty="0"/>
              <a:t>Threshold used to calculate PRS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35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GREML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LD Score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AVENGEME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/>
                        <a:t>Data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Individual level genetic and phenotypic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GWAS summary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GWAS summary statistics with</a:t>
                      </a:r>
                      <a:r>
                        <a:rPr lang="en-US" sz="1200" baseline="0" dirty="0"/>
                        <a:t> replication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/>
                        <a:t>Statistical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/>
                        <a:t>Bivariate</a:t>
                      </a:r>
                      <a:r>
                        <a:rPr lang="en-US" sz="1200" baseline="0" dirty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/>
                        <a:t>Confounding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/>
                        <a:t>Estimates of number of causal 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/>
                        <a:t>Software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  <a:r>
                        <a:rPr lang="en-US" sz="1200" baseline="0" dirty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Python scripts and</a:t>
                      </a:r>
                      <a:r>
                        <a:rPr lang="en-US" sz="1200" baseline="0" dirty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Kind of. R scripts to do calculations but you need to do</a:t>
                      </a:r>
                      <a:r>
                        <a:rPr lang="en-US" sz="1200" baseline="0" dirty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/>
                        <a:t>Reliability</a:t>
                      </a:r>
                      <a:r>
                        <a:rPr lang="en-US" sz="1200" baseline="0" dirty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Biases</a:t>
                      </a:r>
                      <a:r>
                        <a:rPr lang="en-US" sz="1200" baseline="0" dirty="0"/>
                        <a:t> exist and are</a:t>
                      </a:r>
                      <a:r>
                        <a:rPr lang="en-US" sz="1200" dirty="0"/>
                        <a:t> somewhat understood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Largely unexplored so far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Largely</a:t>
                      </a:r>
                      <a:r>
                        <a:rPr lang="en-US" sz="1200" baseline="0" dirty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121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correlations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what extent do two traits share the same genetic factors?</a:t>
            </a:r>
          </a:p>
        </p:txBody>
      </p:sp>
    </p:spTree>
    <p:extLst>
      <p:ext uri="{BB962C8B-B14F-4D97-AF65-F5344CB8AC3E}">
        <p14:creationId xmlns:p14="http://schemas.microsoft.com/office/powerpoint/2010/main" val="121024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correlations – bivariate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Interpretation:</a:t>
            </a:r>
          </a:p>
          <a:p>
            <a:r>
              <a:rPr lang="en-GB" dirty="0"/>
              <a:t>Proportion of h</a:t>
            </a:r>
            <a:r>
              <a:rPr lang="en-GB" baseline="30000" dirty="0"/>
              <a:t>2</a:t>
            </a:r>
            <a:r>
              <a:rPr lang="en-GB" dirty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/>
              <a:t>Is there </a:t>
            </a:r>
            <a:r>
              <a:rPr lang="en-GB" dirty="0" err="1"/>
              <a:t>pleiotropy</a:t>
            </a:r>
            <a:r>
              <a:rPr lang="en-GB" dirty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/>
              <a:t>cor</a:t>
            </a:r>
            <a:r>
              <a:rPr lang="en-GB" sz="1400" dirty="0"/>
              <a:t>(</a:t>
            </a:r>
            <a:r>
              <a:rPr lang="el-GR" sz="14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/>
              <a:t>) = </a:t>
            </a:r>
            <a:r>
              <a:rPr lang="en-GB" sz="1400" dirty="0" err="1"/>
              <a:t>r</a:t>
            </a:r>
            <a:r>
              <a:rPr lang="en-GB" sz="1400" baseline="-25000" dirty="0" err="1"/>
              <a:t>g</a:t>
            </a:r>
            <a:r>
              <a:rPr lang="en-GB" sz="1400" dirty="0"/>
              <a:t>,  where values can range from -1 to 1.</a:t>
            </a:r>
          </a:p>
          <a:p>
            <a:endParaRPr lang="en-GB" sz="1400" dirty="0"/>
          </a:p>
          <a:p>
            <a:r>
              <a:rPr lang="en-US" sz="1400" dirty="0"/>
              <a:t>Use </a:t>
            </a:r>
            <a:r>
              <a:rPr lang="en-US" sz="1400" dirty="0" err="1"/>
              <a:t>generalised</a:t>
            </a:r>
            <a:r>
              <a:rPr lang="en-US" sz="1400" dirty="0"/>
              <a:t> REML implementation which analyses two traits jointly, estimating </a:t>
            </a:r>
            <a:r>
              <a:rPr lang="el-GR" sz="1400" dirty="0"/>
              <a:t>σ</a:t>
            </a:r>
            <a:r>
              <a:rPr lang="en-GB" sz="1400" baseline="30000" dirty="0"/>
              <a:t>2</a:t>
            </a:r>
            <a:r>
              <a:rPr lang="en-GB" sz="1400" baseline="-25000" dirty="0"/>
              <a:t>g1</a:t>
            </a:r>
            <a:r>
              <a:rPr lang="en-GB" sz="1400" baseline="30000" dirty="0"/>
              <a:t> </a:t>
            </a:r>
            <a:r>
              <a:rPr lang="en-GB" sz="1400" dirty="0"/>
              <a:t>and </a:t>
            </a:r>
            <a:r>
              <a:rPr lang="el-GR" sz="1400" dirty="0"/>
              <a:t>σ</a:t>
            </a:r>
            <a:r>
              <a:rPr lang="en-GB" sz="1400" baseline="30000" dirty="0"/>
              <a:t>2</a:t>
            </a:r>
            <a:r>
              <a:rPr lang="en-GB" sz="1400" baseline="-25000" dirty="0"/>
              <a:t>g2</a:t>
            </a:r>
            <a:r>
              <a:rPr lang="en-GB" sz="1400" baseline="30000" dirty="0"/>
              <a:t> </a:t>
            </a:r>
            <a:r>
              <a:rPr lang="en-GB" sz="1400" dirty="0"/>
              <a:t>and also </a:t>
            </a:r>
            <a:r>
              <a:rPr lang="en-GB" sz="1400" dirty="0" err="1"/>
              <a:t>r</a:t>
            </a:r>
            <a:r>
              <a:rPr lang="en-GB" sz="1400" baseline="-25000" dirty="0" err="1"/>
              <a:t>g</a:t>
            </a:r>
            <a:r>
              <a:rPr lang="en-GB" sz="1400" dirty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LD score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 score regression can be adapted to estimate the extent to which the joint effects of each SNP from two GWASs are related to the LD score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234180"/>
            <a:ext cx="4178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LD score regression to estimate genetic 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640" y="1737122"/>
            <a:ext cx="5506720" cy="47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828"/>
            <a:ext cx="9144000" cy="5010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132080"/>
            <a:ext cx="589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 Hub </a:t>
            </a:r>
            <a:r>
              <a:rPr lang="mr-IN" dirty="0"/>
              <a:t>–</a:t>
            </a:r>
            <a:r>
              <a:rPr lang="en-US" dirty="0"/>
              <a:t> automated LD score regression + genetic correlations with hundreds of traits!</a:t>
            </a:r>
          </a:p>
        </p:txBody>
      </p:sp>
    </p:spTree>
    <p:extLst>
      <p:ext uri="{BB962C8B-B14F-4D97-AF65-F5344CB8AC3E}">
        <p14:creationId xmlns:p14="http://schemas.microsoft.com/office/powerpoint/2010/main" val="1483418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CA62-38D9-334D-9717-929038F6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assumptions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EDF51D-7683-624D-96D4-653A27B6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1685131"/>
            <a:ext cx="72136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17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Genetic variants that do not reach genome-wide significance can still be exploited</a:t>
            </a:r>
          </a:p>
          <a:p>
            <a:r>
              <a:rPr lang="en-US" dirty="0"/>
              <a:t>Evidence that complex traits are influenced by very large number of common SNPs</a:t>
            </a:r>
          </a:p>
          <a:p>
            <a:pPr lvl="1"/>
            <a:r>
              <a:rPr lang="en-US" dirty="0"/>
              <a:t>The missing heritability will be largely solved by performing larger GWASs</a:t>
            </a:r>
          </a:p>
          <a:p>
            <a:r>
              <a:rPr lang="en-US" dirty="0"/>
              <a:t>GWAS summary data can be highly informative, especially for understanding how different traits relate to each other</a:t>
            </a:r>
          </a:p>
        </p:txBody>
      </p:sp>
    </p:spTree>
    <p:extLst>
      <p:ext uri="{BB962C8B-B14F-4D97-AF65-F5344CB8AC3E}">
        <p14:creationId xmlns:p14="http://schemas.microsoft.com/office/powerpoint/2010/main" val="205907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Haseman-Elston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Plot genetic similarity against phenotypic difference for all pairs of individuals</a:t>
            </a:r>
          </a:p>
          <a:p>
            <a:r>
              <a:rPr lang="en-US" dirty="0"/>
              <a:t>The slope is -2h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5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144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Introduction 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Inference 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SNPs.</a:t>
            </a:r>
            <a:r>
              <a:rPr lang="en-US" dirty="0"/>
              <a:t> Yang J, </a:t>
            </a:r>
            <a:r>
              <a:rPr lang="en-US" dirty="0" err="1"/>
              <a:t>Manolio</a:t>
            </a:r>
            <a:r>
              <a:rPr lang="en-US" dirty="0"/>
              <a:t> TA, Pasquale LR, et al. 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studies. </a:t>
            </a:r>
            <a:r>
              <a:rPr lang="en-US" dirty="0" err="1"/>
              <a:t>Bulik</a:t>
            </a:r>
            <a:r>
              <a:rPr lang="en-US" dirty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AE50-7417-1947-BB34-0C6B04E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58CFF-636B-0644-9837-9DDAE9AF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GWAS does this:</a:t>
            </a:r>
          </a:p>
          <a:p>
            <a:pPr lvl="1"/>
            <a:r>
              <a:rPr lang="en-US" dirty="0"/>
              <a:t>What is the relationship between the number of risk alleles and the risk of disease?</a:t>
            </a:r>
          </a:p>
          <a:p>
            <a:endParaRPr lang="en-US" dirty="0"/>
          </a:p>
          <a:p>
            <a:r>
              <a:rPr lang="en-US" dirty="0"/>
              <a:t>Heritability asks this:</a:t>
            </a:r>
          </a:p>
          <a:p>
            <a:pPr lvl="1"/>
            <a:r>
              <a:rPr lang="en-US" dirty="0"/>
              <a:t>If people are more genetically similar, are they also more phenotypically similar?</a:t>
            </a:r>
          </a:p>
        </p:txBody>
      </p:sp>
    </p:spTree>
    <p:extLst>
      <p:ext uri="{BB962C8B-B14F-4D97-AF65-F5344CB8AC3E}">
        <p14:creationId xmlns:p14="http://schemas.microsoft.com/office/powerpoint/2010/main" val="265076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568399"/>
            <a:ext cx="4038600" cy="258956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proportion of the variance in the phenotype in a population that is due to genetic factors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= V</a:t>
            </a:r>
            <a:r>
              <a:rPr lang="en-US" baseline="-25000" dirty="0"/>
              <a:t>A</a:t>
            </a:r>
            <a:r>
              <a:rPr lang="en-US" dirty="0"/>
              <a:t> / V</a:t>
            </a:r>
            <a:r>
              <a:rPr lang="en-US" baseline="-25000" dirty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00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317500"/>
            <a:ext cx="75184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4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GWAS going?</a:t>
            </a:r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How much variance does our significant SNP explain?</a:t>
            </a:r>
          </a:p>
          <a:p>
            <a:pPr lvl="2"/>
            <a:r>
              <a:rPr lang="en-US" dirty="0"/>
              <a:t>V</a:t>
            </a:r>
            <a:r>
              <a:rPr lang="en-US" baseline="-25000" dirty="0"/>
              <a:t>A</a:t>
            </a:r>
            <a:r>
              <a:rPr lang="en-US" dirty="0"/>
              <a:t>/V</a:t>
            </a:r>
            <a:r>
              <a:rPr lang="en-US" baseline="-25000" dirty="0"/>
              <a:t>P </a:t>
            </a:r>
            <a:r>
              <a:rPr lang="en-US" dirty="0"/>
              <a:t>= 2a</a:t>
            </a:r>
            <a:r>
              <a:rPr lang="en-US" baseline="30000" dirty="0"/>
              <a:t>2</a:t>
            </a:r>
            <a:r>
              <a:rPr lang="en-US" dirty="0"/>
              <a:t>p(1-p)/V</a:t>
            </a:r>
            <a:r>
              <a:rPr lang="en-US" baseline="-25000" dirty="0"/>
              <a:t>P</a:t>
            </a:r>
          </a:p>
          <a:p>
            <a:pPr lvl="2"/>
            <a:endParaRPr lang="en-US" baseline="-25000" dirty="0"/>
          </a:p>
          <a:p>
            <a:r>
              <a:rPr lang="en-US" dirty="0"/>
              <a:t>Usually very small</a:t>
            </a:r>
          </a:p>
          <a:p>
            <a:pPr lvl="2"/>
            <a:endParaRPr lang="en-US" dirty="0"/>
          </a:p>
          <a:p>
            <a:r>
              <a:rPr lang="en-US" dirty="0"/>
              <a:t>Much less than the total heritability predicted to exist from pedigree and twin studies</a:t>
            </a:r>
          </a:p>
          <a:p>
            <a:endParaRPr lang="en-US" dirty="0"/>
          </a:p>
          <a:p>
            <a:r>
              <a:rPr lang="en-US" dirty="0"/>
              <a:t>AKA the missing heritability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2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6962</TotalTime>
  <Words>3035</Words>
  <Application>Microsoft Macintosh PowerPoint</Application>
  <PresentationFormat>On-screen Show (4:3)</PresentationFormat>
  <Paragraphs>570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DejaVu Sans</vt:lpstr>
      <vt:lpstr>Mangal</vt:lpstr>
      <vt:lpstr>Office Theme</vt:lpstr>
      <vt:lpstr>Whole genome approaches</vt:lpstr>
      <vt:lpstr>Outline</vt:lpstr>
      <vt:lpstr>Family-based heritability</vt:lpstr>
      <vt:lpstr>Using related individuals to estimate heritability</vt:lpstr>
      <vt:lpstr>Haseman-Elston regression</vt:lpstr>
      <vt:lpstr>Quick recap</vt:lpstr>
      <vt:lpstr>Heritability</vt:lpstr>
      <vt:lpstr>PowerPoint Presentation</vt:lpstr>
      <vt:lpstr>Where is GWAS going?</vt:lpstr>
      <vt:lpstr>Missing heritability</vt:lpstr>
      <vt:lpstr>Where is GWAS going?</vt:lpstr>
      <vt:lpstr>Can we estimate how much of the phenotypic variance could be explained by all the measured SNPs on our SNP chips?</vt:lpstr>
      <vt:lpstr>Ideally would do something like this…</vt:lpstr>
      <vt:lpstr>Question</vt:lpstr>
      <vt:lpstr>Alternative to HE reg, mixed model approach</vt:lpstr>
      <vt:lpstr>Mixed model approach - more statistically powerful than HE regression</vt:lpstr>
      <vt:lpstr>How does this help us estimate the proportion of the variance captured by the SNPs?   Use SNP data to estimate the kinships between unrelated individuals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Mixed model approach (unrelateds)</vt:lpstr>
      <vt:lpstr>Precision of heritability estimates goes down when using unrelated samples</vt:lpstr>
      <vt:lpstr>How will “SNP heritability” compare to real heritability?</vt:lpstr>
      <vt:lpstr>How will “SNP heritability” compare to real heritability?</vt:lpstr>
      <vt:lpstr>When individuals are unrelated…</vt:lpstr>
      <vt:lpstr>Distribution of allele frequencies</vt:lpstr>
      <vt:lpstr>How important are rare variants?</vt:lpstr>
      <vt:lpstr>Estimates of h2 and SNP h2</vt:lpstr>
      <vt:lpstr>Interpreting SNP heritability</vt:lpstr>
      <vt:lpstr>Latest version of GCTA</vt:lpstr>
      <vt:lpstr>Genomic partitioning</vt:lpstr>
      <vt:lpstr>Genome partitioning: polygenic model</vt:lpstr>
      <vt:lpstr>Linear mixed models for GWAS</vt:lpstr>
      <vt:lpstr>LD score regression</vt:lpstr>
      <vt:lpstr>As GWAS uses larger sample sizes…</vt:lpstr>
      <vt:lpstr>Population stratification induces LD</vt:lpstr>
      <vt:lpstr>Consequences of population stratification in LD score regression</vt:lpstr>
      <vt:lpstr>LD score regression</vt:lpstr>
      <vt:lpstr>LD score regression</vt:lpstr>
      <vt:lpstr>PowerPoint Presentation</vt:lpstr>
      <vt:lpstr>AVENGEME</vt:lpstr>
      <vt:lpstr>PowerPoint Presentation</vt:lpstr>
      <vt:lpstr>Genetic correlations</vt:lpstr>
      <vt:lpstr>Genetic correlations – bivariate analysis</vt:lpstr>
      <vt:lpstr>Bivariate LD score regression</vt:lpstr>
      <vt:lpstr>Using LD score regression to estimate genetic correlation</vt:lpstr>
      <vt:lpstr>PowerPoint Presentation</vt:lpstr>
      <vt:lpstr>Controversy and assumptions</vt:lpstr>
      <vt:lpstr>Summary</vt:lpstr>
      <vt:lpstr>References</vt:lpstr>
    </vt:vector>
  </TitlesOfParts>
  <Company>UQDI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Gibran Hemani</cp:lastModifiedBy>
  <cp:revision>142</cp:revision>
  <dcterms:created xsi:type="dcterms:W3CDTF">2015-03-25T14:49:07Z</dcterms:created>
  <dcterms:modified xsi:type="dcterms:W3CDTF">2018-06-01T19:27:49Z</dcterms:modified>
</cp:coreProperties>
</file>